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38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38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38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38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38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38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38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38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38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handoutMaster" Target="handoutMasters/handoutMaster1.xml"/><Relationship Id="rId1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6C064A-D61B-4B21-B757-51A9B82445B8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305E07-67EA-4042-A3F6-853A8AD8D20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/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8000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8000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8000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8000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8000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8000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8000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8000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8000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 hasCustomPrompt="1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Shape 12"/>
          <p:cNvSpPr/>
          <p:nvPr>
            <p:ph type="body" sz="quarter" idx="1" hasCustomPrompt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hape 1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/>
          <p:nvPr>
            <p:ph type="body" sz="quarter" idx="13" hasCustomPrompt="1"/>
          </p:nvPr>
        </p:nvSpPr>
        <p:spPr>
          <a:xfrm>
            <a:off x="1270000" y="6362700"/>
            <a:ext cx="10464800" cy="5334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8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–Johnny Appleseed</a:t>
            </a:r>
          </a:p>
        </p:txBody>
      </p:sp>
      <p:sp>
        <p:nvSpPr>
          <p:cNvPr id="94" name="Shape 94"/>
          <p:cNvSpPr/>
          <p:nvPr>
            <p:ph type="body" sz="quarter" idx="14" hasCustomPrompt="1"/>
          </p:nvPr>
        </p:nvSpPr>
        <p:spPr>
          <a:xfrm>
            <a:off x="1270000" y="4254500"/>
            <a:ext cx="10464800" cy="7112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2400"/>
              </a:spcBef>
              <a:buSzTx/>
              <a:buNone/>
              <a:defRPr sz="4000"/>
            </a:lvl1pPr>
          </a:lstStyle>
          <a:p>
            <a:r>
              <a:t>“Type a quote here.”</a:t>
            </a:r>
          </a:p>
        </p:txBody>
      </p:sp>
      <p:sp>
        <p:nvSpPr>
          <p:cNvPr id="95" name="Shape 9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/>
        </p:txBody>
      </p:sp>
      <p:sp>
        <p:nvSpPr>
          <p:cNvPr id="103" name="Shape 10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>
            <p:ph type="pic" idx="13"/>
          </p:nvPr>
        </p:nvSpPr>
        <p:spPr>
          <a:xfrm>
            <a:off x="1600200" y="635000"/>
            <a:ext cx="9779000" cy="59182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/>
        </p:txBody>
      </p:sp>
      <p:sp>
        <p:nvSpPr>
          <p:cNvPr id="21" name="Shape 21"/>
          <p:cNvSpPr/>
          <p:nvPr>
            <p:ph type="title" hasCustomPrompt="1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22" name="Shape 22"/>
          <p:cNvSpPr/>
          <p:nvPr>
            <p:ph type="body" sz="quarter" idx="1" hasCustomPrompt="1"/>
          </p:nvPr>
        </p:nvSpPr>
        <p:spPr>
          <a:xfrm>
            <a:off x="1270000" y="8191500"/>
            <a:ext cx="10464800" cy="12192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hape 2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/>
          <p:nvPr>
            <p:ph type="title" hasCustomPrompt="1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hape 3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type="pic" sz="half" idx="13"/>
          </p:nvPr>
        </p:nvSpPr>
        <p:spPr>
          <a:xfrm>
            <a:off x="6718300" y="762000"/>
            <a:ext cx="5334000" cy="8242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/>
        </p:txBody>
      </p:sp>
      <p:sp>
        <p:nvSpPr>
          <p:cNvPr id="39" name="Shape 39"/>
          <p:cNvSpPr/>
          <p:nvPr>
            <p:ph type="title" hasCustomPrompt="1"/>
          </p:nvPr>
        </p:nvSpPr>
        <p:spPr>
          <a:xfrm>
            <a:off x="952500" y="762000"/>
            <a:ext cx="5334000" cy="40005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40" name="Shape 40"/>
          <p:cNvSpPr/>
          <p:nvPr>
            <p:ph type="body" sz="quarter" idx="1" hasCustomPrompt="1"/>
          </p:nvPr>
        </p:nvSpPr>
        <p:spPr>
          <a:xfrm>
            <a:off x="952500" y="5003800"/>
            <a:ext cx="5334000" cy="4000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hape 4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" name="Shape 4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Shape 57"/>
          <p:cNvSpPr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hape 5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>
            <p:ph type="pic" sz="half" idx="13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/>
        </p:txBody>
      </p:sp>
      <p:sp>
        <p:nvSpPr>
          <p:cNvPr id="66" name="Shape 66"/>
          <p:cNvSpPr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Shape 67"/>
          <p:cNvSpPr/>
          <p:nvPr>
            <p:ph type="body" sz="half" idx="1" hasCustomPrompt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81000" indent="-381000">
              <a:spcBef>
                <a:spcPts val="3800"/>
              </a:spcBef>
              <a:defRPr sz="2800"/>
            </a:lvl1pPr>
            <a:lvl2pPr marL="762000" indent="-381000">
              <a:spcBef>
                <a:spcPts val="3800"/>
              </a:spcBef>
              <a:defRPr sz="2800"/>
            </a:lvl2pPr>
            <a:lvl3pPr marL="1143000" indent="-381000">
              <a:spcBef>
                <a:spcPts val="3800"/>
              </a:spcBef>
              <a:defRPr sz="2800"/>
            </a:lvl3pPr>
            <a:lvl4pPr marL="1524000" indent="-381000">
              <a:spcBef>
                <a:spcPts val="3800"/>
              </a:spcBef>
              <a:defRPr sz="2800"/>
            </a:lvl4pPr>
            <a:lvl5pPr marL="1905000" indent="-381000">
              <a:spcBef>
                <a:spcPts val="3800"/>
              </a:spcBef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hape 6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>
            <p:ph type="body" idx="1" hasCustomPrompt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hape 7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>
            <p:ph type="pic" sz="quarter" idx="13"/>
          </p:nvPr>
        </p:nvSpPr>
        <p:spPr>
          <a:xfrm>
            <a:off x="6718300" y="5092700"/>
            <a:ext cx="5334000" cy="3898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/>
        </p:txBody>
      </p:sp>
      <p:sp>
        <p:nvSpPr>
          <p:cNvPr id="84" name="Shape 84"/>
          <p:cNvSpPr/>
          <p:nvPr>
            <p:ph type="pic" sz="quarter" idx="14"/>
          </p:nvPr>
        </p:nvSpPr>
        <p:spPr>
          <a:xfrm>
            <a:off x="6718300" y="762000"/>
            <a:ext cx="5334000" cy="3898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/>
        </p:txBody>
      </p:sp>
      <p:sp>
        <p:nvSpPr>
          <p:cNvPr id="85" name="Shape 85"/>
          <p:cNvSpPr/>
          <p:nvPr>
            <p:ph type="pic" sz="half" idx="15"/>
          </p:nvPr>
        </p:nvSpPr>
        <p:spPr>
          <a:xfrm>
            <a:off x="952500" y="762884"/>
            <a:ext cx="5334000" cy="8229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/>
        </p:txBody>
      </p:sp>
      <p:sp>
        <p:nvSpPr>
          <p:cNvPr id="86" name="Shape 8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1.jpeg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952500" y="406400"/>
            <a:ext cx="11099800" cy="2120900"/>
          </a:xfrm>
          <a:prstGeom prst="rect">
            <a:avLst/>
          </a:prstGeom>
          <a:ln w="12700">
            <a:miter lim="400000"/>
          </a:ln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</p:spPr>
        <p:txBody>
          <a:bodyPr lIns="50800" tIns="50800" rIns="50800" bIns="5080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hape 4"/>
          <p:cNvSpPr/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fld id="{86CB4B4D-7CA3-9044-876B-883B54F8677D}" type="slidenum">
              <a:rPr/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4572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defRPr sz="3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1pPr>
      <a:lvl2pPr marL="9144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defRPr sz="3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2pPr>
      <a:lvl3pPr marL="13716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defRPr sz="3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3pPr>
      <a:lvl4pPr marL="18288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defRPr sz="3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4pPr>
      <a:lvl5pPr marL="22860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defRPr sz="3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5pPr>
      <a:lvl6pPr marL="27432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defRPr sz="3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6pPr>
      <a:lvl7pPr marL="32004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defRPr sz="3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7pPr>
      <a:lvl8pPr marL="36576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defRPr sz="3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8pPr>
      <a:lvl9pPr marL="41148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defRPr sz="3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AA7942"/>
                </a:solidFill>
              </a:defRPr>
            </a:pPr>
            <a:r>
              <a:t> GROW </a:t>
            </a:r>
          </a:p>
          <a:p>
            <a:pPr>
              <a:defRPr>
                <a:solidFill>
                  <a:srgbClr val="AA7942"/>
                </a:solidFill>
              </a:defRPr>
            </a:pPr>
            <a:r>
              <a:t>Model Coaching </a:t>
            </a:r>
          </a:p>
        </p:txBody>
      </p:sp>
      <p:sp>
        <p:nvSpPr>
          <p:cNvPr id="120" name="Shape 120"/>
          <p:cNvSpPr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AA7942"/>
                </a:solidFill>
              </a:defRPr>
            </a:lvl1pPr>
          </a:lstStyle>
          <a:p>
            <a:r>
              <a:t>With </a:t>
            </a:r>
            <a:r>
              <a:rPr lang="en-ZA"/>
              <a:t>a</a:t>
            </a:r>
            <a:r>
              <a:t> Positive Psychology Twist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/>
          <p:nvPr>
            <p:ph type="title" idx="4294967295"/>
          </p:nvPr>
        </p:nvSpPr>
        <p:spPr>
          <a:prstGeom prst="rect">
            <a:avLst/>
          </a:prstGeom>
        </p:spPr>
        <p:txBody>
          <a:bodyPr/>
          <a:lstStyle>
            <a:lvl1pPr defTabSz="490855">
              <a:defRPr sz="6720">
                <a:solidFill>
                  <a:srgbClr val="AA7942"/>
                </a:solidFill>
              </a:defRPr>
            </a:lvl1pPr>
          </a:lstStyle>
          <a:p>
            <a:r>
              <a:t>The GROW Model Explained</a:t>
            </a:r>
          </a:p>
        </p:txBody>
      </p:sp>
      <p:sp>
        <p:nvSpPr>
          <p:cNvPr id="123" name="Shape 123"/>
          <p:cNvSpPr/>
          <p:nvPr>
            <p:ph type="body" idx="4294967295"/>
          </p:nvPr>
        </p:nvSpPr>
        <p:spPr>
          <a:prstGeom prst="rect">
            <a:avLst/>
          </a:prstGeom>
        </p:spPr>
        <p:txBody>
          <a:bodyPr/>
          <a:lstStyle/>
          <a:p>
            <a:pPr marL="457200" indent="-457200" algn="l">
              <a:defRPr sz="3000"/>
            </a:pPr>
            <a:r>
              <a:t>G                                                                                       </a:t>
            </a:r>
            <a:r>
              <a:rPr sz="3100"/>
              <a:t> Goal</a:t>
            </a:r>
            <a:endParaRPr sz="3100"/>
          </a:p>
          <a:p>
            <a:pPr marL="457200" indent="-457200" algn="l">
              <a:defRPr sz="3000"/>
            </a:pPr>
            <a:r>
              <a:t>R                                                                                     Reality</a:t>
            </a:r>
          </a:p>
          <a:p>
            <a:pPr marL="457200" indent="-457200" algn="l">
              <a:defRPr sz="3000"/>
            </a:pPr>
            <a:r>
              <a:t>O                                                                                    Options</a:t>
            </a:r>
          </a:p>
          <a:p>
            <a:pPr marL="457200" indent="-457200" algn="l">
              <a:defRPr sz="3000"/>
            </a:pPr>
            <a:r>
              <a:t>W                                                                          Way Forward</a:t>
            </a:r>
          </a:p>
        </p:txBody>
      </p:sp>
      <p:sp>
        <p:nvSpPr>
          <p:cNvPr id="124" name="Shape 124"/>
          <p:cNvSpPr/>
          <p:nvPr/>
        </p:nvSpPr>
        <p:spPr>
          <a:xfrm>
            <a:off x="3579495" y="3867785"/>
            <a:ext cx="5440045" cy="704850"/>
          </a:xfrm>
          <a:prstGeom prst="rightArrow">
            <a:avLst>
              <a:gd name="adj1" fmla="val 32000"/>
              <a:gd name="adj2" fmla="val 115291"/>
            </a:avLst>
          </a:prstGeom>
          <a:gradFill>
            <a:gsLst>
              <a:gs pos="0">
                <a:schemeClr val="accent1"/>
              </a:gs>
              <a:gs pos="100000">
                <a:schemeClr val="accent1">
                  <a:hueOff val="321133"/>
                  <a:satOff val="-12042"/>
                  <a:lumOff val="-7112"/>
                </a:schemeClr>
              </a:gs>
            </a:gsLst>
            <a:lin ang="5400000"/>
          </a:gradFill>
          <a:ln w="12700">
            <a:miter lim="400000"/>
          </a:ln>
          <a:effectLst>
            <a:outerShdw blurRad="76200" dir="18900000" rotWithShape="0">
              <a:srgbClr val="000000">
                <a:alpha val="8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effectLst>
                  <a:outerShdw blurRad="25400" dist="23998" dir="2700000" rotWithShape="0">
                    <a:srgbClr val="000000">
                      <a:alpha val="31034"/>
                    </a:srgbClr>
                  </a:outerShdw>
                </a:effectLst>
              </a:defRPr>
            </a:pPr>
          </a:p>
        </p:txBody>
      </p:sp>
      <p:sp>
        <p:nvSpPr>
          <p:cNvPr id="125" name="Shape 125"/>
          <p:cNvSpPr/>
          <p:nvPr/>
        </p:nvSpPr>
        <p:spPr>
          <a:xfrm>
            <a:off x="3578860" y="4829810"/>
            <a:ext cx="5440680" cy="704850"/>
          </a:xfrm>
          <a:prstGeom prst="rightArrow">
            <a:avLst>
              <a:gd name="adj1" fmla="val 32000"/>
              <a:gd name="adj2" fmla="val 115291"/>
            </a:avLst>
          </a:prstGeom>
          <a:gradFill>
            <a:gsLst>
              <a:gs pos="0">
                <a:schemeClr val="accent1"/>
              </a:gs>
              <a:gs pos="100000">
                <a:schemeClr val="accent1">
                  <a:hueOff val="321133"/>
                  <a:satOff val="-12042"/>
                  <a:lumOff val="-7112"/>
                </a:schemeClr>
              </a:gs>
            </a:gsLst>
            <a:lin ang="5400000"/>
          </a:gradFill>
          <a:ln w="12700">
            <a:miter lim="400000"/>
          </a:ln>
          <a:effectLst>
            <a:outerShdw blurRad="76200" dir="18900000" rotWithShape="0">
              <a:srgbClr val="000000">
                <a:alpha val="8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effectLst>
                  <a:outerShdw blurRad="25400" dist="23998" dir="2700000" rotWithShape="0">
                    <a:srgbClr val="000000">
                      <a:alpha val="31034"/>
                    </a:srgbClr>
                  </a:outerShdw>
                </a:effectLst>
              </a:defRPr>
            </a:pPr>
          </a:p>
        </p:txBody>
      </p:sp>
      <p:sp>
        <p:nvSpPr>
          <p:cNvPr id="126" name="Shape 126"/>
          <p:cNvSpPr/>
          <p:nvPr/>
        </p:nvSpPr>
        <p:spPr>
          <a:xfrm>
            <a:off x="3583305" y="5779770"/>
            <a:ext cx="5455285" cy="704850"/>
          </a:xfrm>
          <a:prstGeom prst="rightArrow">
            <a:avLst>
              <a:gd name="adj1" fmla="val 32000"/>
              <a:gd name="adj2" fmla="val 115291"/>
            </a:avLst>
          </a:prstGeom>
          <a:gradFill>
            <a:gsLst>
              <a:gs pos="0">
                <a:schemeClr val="accent1"/>
              </a:gs>
              <a:gs pos="100000">
                <a:schemeClr val="accent1">
                  <a:hueOff val="321133"/>
                  <a:satOff val="-12042"/>
                  <a:lumOff val="-7112"/>
                </a:schemeClr>
              </a:gs>
            </a:gsLst>
            <a:lin ang="5400000"/>
          </a:gradFill>
          <a:ln w="12700">
            <a:miter lim="400000"/>
          </a:ln>
          <a:effectLst>
            <a:outerShdw blurRad="76200" dir="18900000" rotWithShape="0">
              <a:srgbClr val="000000">
                <a:alpha val="8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effectLst>
                  <a:outerShdw blurRad="25400" dist="23998" dir="2700000" rotWithShape="0">
                    <a:srgbClr val="000000">
                      <a:alpha val="31034"/>
                    </a:srgbClr>
                  </a:outerShdw>
                </a:effectLst>
              </a:defRPr>
            </a:pPr>
          </a:p>
        </p:txBody>
      </p:sp>
      <p:sp>
        <p:nvSpPr>
          <p:cNvPr id="127" name="Shape 127"/>
          <p:cNvSpPr/>
          <p:nvPr/>
        </p:nvSpPr>
        <p:spPr>
          <a:xfrm>
            <a:off x="3608070" y="6826885"/>
            <a:ext cx="5411470" cy="704850"/>
          </a:xfrm>
          <a:prstGeom prst="rightArrow">
            <a:avLst>
              <a:gd name="adj1" fmla="val 32000"/>
              <a:gd name="adj2" fmla="val 115291"/>
            </a:avLst>
          </a:prstGeom>
          <a:gradFill>
            <a:gsLst>
              <a:gs pos="0">
                <a:schemeClr val="accent1"/>
              </a:gs>
              <a:gs pos="100000">
                <a:schemeClr val="accent1">
                  <a:hueOff val="321133"/>
                  <a:satOff val="-12042"/>
                  <a:lumOff val="-7112"/>
                </a:schemeClr>
              </a:gs>
            </a:gsLst>
            <a:lin ang="5400000"/>
          </a:gradFill>
          <a:ln w="12700">
            <a:miter lim="400000"/>
          </a:ln>
          <a:effectLst>
            <a:outerShdw blurRad="76200" dir="18900000" rotWithShape="0">
              <a:srgbClr val="000000">
                <a:alpha val="8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effectLst>
                  <a:outerShdw blurRad="25400" dist="23998" dir="2700000" rotWithShape="0">
                    <a:srgbClr val="000000">
                      <a:alpha val="31034"/>
                    </a:srgbClr>
                  </a:outerShdw>
                </a:effectLst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1000"/>
    </mc:Choice>
    <mc:Fallback>
      <p:transition spd="med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/>
          <p:nvPr>
            <p:ph type="title" idx="4294967295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>
                <a:solidFill>
                  <a:srgbClr val="AA7942"/>
                </a:solidFill>
              </a:rPr>
              <a:t>GOAL</a:t>
            </a:r>
            <a:r>
              <a:t> </a:t>
            </a:r>
          </a:p>
        </p:txBody>
      </p:sp>
      <p:sp>
        <p:nvSpPr>
          <p:cNvPr id="130" name="Shape 130"/>
          <p:cNvSpPr/>
          <p:nvPr>
            <p:ph type="body" idx="4294967295"/>
          </p:nvPr>
        </p:nvSpPr>
        <p:spPr>
          <a:prstGeom prst="rect">
            <a:avLst/>
          </a:prstGeom>
        </p:spPr>
        <p:txBody>
          <a:bodyPr/>
          <a:lstStyle/>
          <a:p>
            <a:pPr marL="415925" indent="-415925" defTabSz="531495">
              <a:spcBef>
                <a:spcPts val="3800"/>
              </a:spcBef>
              <a:defRPr sz="3460"/>
            </a:pPr>
            <a:r>
              <a:t>Allows coach to be client centered and solution focused</a:t>
            </a:r>
          </a:p>
          <a:p>
            <a:pPr marL="415925" indent="-415925" defTabSz="531495">
              <a:spcBef>
                <a:spcPts val="3800"/>
              </a:spcBef>
              <a:defRPr sz="3460"/>
            </a:pPr>
            <a:r>
              <a:t>Helps set clear agenda</a:t>
            </a:r>
          </a:p>
          <a:p>
            <a:pPr marL="415925" indent="-415925" defTabSz="531495">
              <a:spcBef>
                <a:spcPts val="3800"/>
              </a:spcBef>
              <a:defRPr sz="3460"/>
            </a:pPr>
            <a:r>
              <a:t>Self-determined aspirations</a:t>
            </a:r>
          </a:p>
          <a:p>
            <a:pPr marL="415925" indent="-415925" defTabSz="531495">
              <a:spcBef>
                <a:spcPts val="3800"/>
              </a:spcBef>
              <a:defRPr sz="3460"/>
            </a:pPr>
            <a:r>
              <a:t>Specific</a:t>
            </a:r>
          </a:p>
          <a:p>
            <a:pPr marL="415925" indent="-415925" defTabSz="531495">
              <a:spcBef>
                <a:spcPts val="3800"/>
              </a:spcBef>
              <a:defRPr sz="3460"/>
            </a:pPr>
            <a:r>
              <a:t>Measurable</a:t>
            </a:r>
          </a:p>
          <a:p>
            <a:pPr marL="415925" indent="-415925" defTabSz="531495">
              <a:spcBef>
                <a:spcPts val="3800"/>
              </a:spcBef>
              <a:defRPr sz="3460"/>
            </a:pPr>
            <a:r>
              <a:t>Time limited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1000"/>
    </mc:Choice>
    <mc:Fallback>
      <p:transition spd="med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AA7942"/>
                </a:solidFill>
              </a:defRPr>
            </a:lvl1pPr>
          </a:lstStyle>
          <a:p>
            <a:r>
              <a:t>Reality</a:t>
            </a:r>
          </a:p>
        </p:txBody>
      </p:sp>
      <p:sp>
        <p:nvSpPr>
          <p:cNvPr id="133" name="Shape 13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Helps client clarify needs</a:t>
            </a:r>
          </a:p>
          <a:p>
            <a:r>
              <a:t>Illuminates obstacles</a:t>
            </a:r>
          </a:p>
          <a:p>
            <a:r>
              <a:t>Illuminates strengths</a:t>
            </a:r>
          </a:p>
          <a:p>
            <a:r>
              <a:t>Aligns client with personal expectations</a:t>
            </a:r>
          </a:p>
          <a:p>
            <a:r>
              <a:t>Broadens personal possibilities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1000"/>
    </mc:Choice>
    <mc:Fallback>
      <p:transition spd="med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AA7942"/>
                </a:solidFill>
              </a:defRPr>
            </a:lvl1pPr>
          </a:lstStyle>
          <a:p>
            <a:r>
              <a:t>Options</a:t>
            </a:r>
          </a:p>
        </p:txBody>
      </p:sp>
      <p:sp>
        <p:nvSpPr>
          <p:cNvPr id="136" name="Shape 136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Broadens client</a:t>
            </a:r>
          </a:p>
          <a:p>
            <a:r>
              <a:t>Illuminates personally chosen paths toward goals</a:t>
            </a:r>
          </a:p>
          <a:p>
            <a:r>
              <a:t>Connects client with internal drive</a:t>
            </a:r>
          </a:p>
          <a:p>
            <a:r>
              <a:t>Allows imagination of “best self” scenario</a:t>
            </a:r>
          </a:p>
          <a:p>
            <a:r>
              <a:t>Illuminates possibilities and growth potential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1000"/>
    </mc:Choice>
    <mc:Fallback>
      <p:transition spd="med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AA7942"/>
                </a:solidFill>
              </a:defRPr>
            </a:lvl1pPr>
          </a:lstStyle>
          <a:p>
            <a:r>
              <a:t>Way Forward</a:t>
            </a:r>
          </a:p>
        </p:txBody>
      </p:sp>
      <p:sp>
        <p:nvSpPr>
          <p:cNvPr id="139" name="Shape 13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Connects client with personal motivation</a:t>
            </a:r>
          </a:p>
          <a:p>
            <a:r>
              <a:t>Clarifies level of commitment to goals</a:t>
            </a:r>
          </a:p>
          <a:p>
            <a:r>
              <a:t>Establishes accountability</a:t>
            </a:r>
          </a:p>
          <a:p>
            <a:r>
              <a:t>Lays out steps to success</a:t>
            </a:r>
          </a:p>
          <a:p>
            <a:r>
              <a:t>Establishes next step cognition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1000"/>
    </mc:Choice>
    <mc:Fallback>
      <p:transition spd="med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AA7942"/>
                </a:solidFill>
              </a:defRPr>
            </a:lvl1pPr>
          </a:lstStyle>
          <a:p>
            <a:r>
              <a:t>Questions</a:t>
            </a:r>
          </a:p>
        </p:txBody>
      </p:sp>
      <p:sp>
        <p:nvSpPr>
          <p:cNvPr id="142" name="Shape 14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Always </a:t>
            </a:r>
            <a:r>
              <a:rPr lang="en-ZA"/>
              <a:t>o</a:t>
            </a:r>
            <a:r>
              <a:t>pen </a:t>
            </a:r>
            <a:r>
              <a:rPr lang="en-ZA"/>
              <a:t>e</a:t>
            </a:r>
            <a:r>
              <a:t>nded</a:t>
            </a:r>
          </a:p>
          <a:p>
            <a:r>
              <a:t>Utilize positive language</a:t>
            </a:r>
          </a:p>
          <a:p>
            <a:r>
              <a:t>Treat clients as resourceful and whole</a:t>
            </a:r>
          </a:p>
          <a:p>
            <a:r>
              <a:t>Utilize positive psychology interventions when opportunity for increased resourcefulness arises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1000"/>
    </mc:Choice>
    <mc:Fallback>
      <p:transition spd="med"/>
    </mc:Fallback>
  </mc:AlternateContent>
</p:sld>
</file>

<file path=ppt/theme/theme1.xml><?xml version="1.0" encoding="utf-8"?>
<a:theme xmlns:a="http://schemas.openxmlformats.org/drawingml/2006/main" name="Gradient">
  <a:themeElements>
    <a:clrScheme name="Gradient">
      <a:dk1>
        <a:srgbClr val="FF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189B1A"/>
      </a:accent2>
      <a:accent3>
        <a:srgbClr val="008C91"/>
      </a:accent3>
      <a:accent4>
        <a:srgbClr val="5747C1"/>
      </a:accent4>
      <a:accent5>
        <a:srgbClr val="971817"/>
      </a:accent5>
      <a:accent6>
        <a:srgbClr val="BC8027"/>
      </a:accent6>
      <a:hlink>
        <a:srgbClr val="0000FF"/>
      </a:hlink>
      <a:folHlink>
        <a:srgbClr val="FF00FF"/>
      </a:folHlink>
    </a:clrScheme>
    <a:fontScheme name="Gradient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Gradien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r="18900000" rotWithShape="0">
              <a:srgbClr val="000000">
                <a:alpha val="80000"/>
              </a:srgbClr>
            </a:outerShdw>
          </a:effectLst>
        </a:effectStyle>
        <a:effectStyle>
          <a:effectLst>
            <a:outerShdw blurRad="76200" dir="18900000" rotWithShape="0">
              <a:srgbClr val="000000">
                <a:alpha val="80000"/>
              </a:srgbClr>
            </a:outerShdw>
          </a:effectLst>
        </a:effectStyle>
        <a:effectStyle>
          <a:effectLst>
            <a:outerShdw blurRad="76200" dir="18900000" rotWithShape="0">
              <a:srgbClr val="000000">
                <a:alpha val="8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chemeClr val="accent1"/>
            </a:gs>
            <a:gs pos="100000">
              <a:schemeClr val="accent1">
                <a:hueOff val="321133"/>
                <a:satOff val="-12042"/>
                <a:lumOff val="-7112"/>
              </a:schemeClr>
            </a:gs>
          </a:gsLst>
          <a:lin ang="5400000" scaled="0"/>
        </a:gradFill>
        <a:ln w="12700" cap="flat">
          <a:noFill/>
          <a:miter lim="400000"/>
        </a:ln>
        <a:effectLst>
          <a:outerShdw blurRad="76200" dir="18900000" rotWithShape="0">
            <a:srgbClr val="000000">
              <a:alpha val="8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25400" dist="23998" dir="2700000" rotWithShape="0">
                <a:srgbClr val="000000">
                  <a:alpha val="31034"/>
                </a:srgbClr>
              </a:outerShdw>
            </a:effectLst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rgbClr val="FFFFFF"/>
        </a:lnRef>
        <a:fillRef idx="0">
          <a:srgbClr val="FFFFFF"/>
        </a:fillRef>
        <a:effectRef idx="0">
          <a:srgbClr val="FFFFFF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rgbClr val="FFFFFF"/>
        </a:lnRef>
        <a:fillRef idx="0">
          <a:srgbClr val="FFFFFF"/>
        </a:fillRef>
        <a:effectRef idx="0">
          <a:srgbClr val="FFFFFF"/>
        </a:effectRef>
        <a:fontRef idx="none"/>
      </a:style>
    </a:lnDef>
    <a:txDef>
      <a:spPr>
        <a:noFill/>
        <a:ln w="12700" cap="flat">
          <a:noFill/>
          <a:miter lim="400000"/>
        </a:ln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38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rgbClr val="FFFFFF"/>
        </a:lnRef>
        <a:fillRef idx="0">
          <a:srgbClr val="FFFFFF"/>
        </a:fillRef>
        <a:effectRef idx="0">
          <a:srgbClr val="FFFFFF"/>
        </a:effectRef>
        <a:fontRef idx="none"/>
      </a: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Gradient">
  <a:themeElements>
    <a:clrScheme name="Gradient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189B1A"/>
      </a:accent2>
      <a:accent3>
        <a:srgbClr val="008C91"/>
      </a:accent3>
      <a:accent4>
        <a:srgbClr val="5747C1"/>
      </a:accent4>
      <a:accent5>
        <a:srgbClr val="971817"/>
      </a:accent5>
      <a:accent6>
        <a:srgbClr val="BC8027"/>
      </a:accent6>
      <a:hlink>
        <a:srgbClr val="0000FF"/>
      </a:hlink>
      <a:folHlink>
        <a:srgbClr val="FF00FF"/>
      </a:folHlink>
    </a:clrScheme>
    <a:fontScheme name="Gradient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Gradien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r="18900000" rotWithShape="0">
              <a:srgbClr val="000000">
                <a:alpha val="80000"/>
              </a:srgbClr>
            </a:outerShdw>
          </a:effectLst>
        </a:effectStyle>
        <a:effectStyle>
          <a:effectLst>
            <a:outerShdw blurRad="76200" dir="18900000" rotWithShape="0">
              <a:srgbClr val="000000">
                <a:alpha val="80000"/>
              </a:srgbClr>
            </a:outerShdw>
          </a:effectLst>
        </a:effectStyle>
        <a:effectStyle>
          <a:effectLst>
            <a:outerShdw blurRad="76200" dir="18900000" rotWithShape="0">
              <a:srgbClr val="000000">
                <a:alpha val="8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chemeClr val="accent1"/>
            </a:gs>
            <a:gs pos="100000">
              <a:schemeClr val="accent1">
                <a:hueOff val="321133"/>
                <a:satOff val="-12042"/>
                <a:lumOff val="-7112"/>
              </a:schemeClr>
            </a:gs>
          </a:gsLst>
          <a:lin ang="5400000" scaled="0"/>
        </a:gradFill>
        <a:ln w="12700" cap="flat">
          <a:noFill/>
          <a:miter lim="400000"/>
        </a:ln>
        <a:effectLst>
          <a:outerShdw blurRad="76200" dir="18900000" rotWithShape="0">
            <a:srgbClr val="000000">
              <a:alpha val="8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25400" dist="23998" dir="2700000" rotWithShape="0">
                <a:srgbClr val="000000">
                  <a:alpha val="31034"/>
                </a:srgbClr>
              </a:outerShdw>
            </a:effectLst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rgbClr val="FFFFFF"/>
        </a:lnRef>
        <a:fillRef idx="0">
          <a:srgbClr val="FFFFFF"/>
        </a:fillRef>
        <a:effectRef idx="0">
          <a:srgbClr val="FFFFFF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rgbClr val="FFFFFF"/>
        </a:lnRef>
        <a:fillRef idx="0">
          <a:srgbClr val="FFFFFF"/>
        </a:fillRef>
        <a:effectRef idx="0">
          <a:srgbClr val="FFFFFF"/>
        </a:effectRef>
        <a:fontRef idx="none"/>
      </a:style>
    </a:lnDef>
    <a:txDef>
      <a:spPr>
        <a:noFill/>
        <a:ln w="12700" cap="flat">
          <a:noFill/>
          <a:miter lim="400000"/>
        </a:ln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38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rgbClr val="FFFFFF"/>
        </a:lnRef>
        <a:fillRef idx="0">
          <a:srgbClr val="FFFFFF"/>
        </a:fillRef>
        <a:effectRef idx="0">
          <a:srgbClr val="FFFFFF"/>
        </a:effectRef>
        <a:fontRef idx="none"/>
      </a: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1274</Words>
  <Application>WPS Presentation</Application>
  <PresentationFormat/>
  <Paragraphs>52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7" baseType="lpstr">
      <vt:lpstr>Arial</vt:lpstr>
      <vt:lpstr>SimSun</vt:lpstr>
      <vt:lpstr>Wingdings</vt:lpstr>
      <vt:lpstr>Helvetica Light</vt:lpstr>
      <vt:lpstr>Helvetica</vt:lpstr>
      <vt:lpstr>Helvetica Neue</vt:lpstr>
      <vt:lpstr>Microsoft YaHei</vt:lpstr>
      <vt:lpstr>Arial Unicode MS</vt:lpstr>
      <vt:lpstr>Helvetica Light</vt:lpstr>
      <vt:lpstr>Gradient</vt:lpstr>
      <vt:lpstr>Model Coaching </vt:lpstr>
      <vt:lpstr>The GROW Model Explained</vt:lpstr>
      <vt:lpstr>GOAL </vt:lpstr>
      <vt:lpstr>Reality</vt:lpstr>
      <vt:lpstr>Options</vt:lpstr>
      <vt:lpstr>Way Forward</vt:lpstr>
      <vt:lpstr>Questions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GROW Model Coaching </dc:title>
  <dc:creator/>
  <cp:lastModifiedBy>av</cp:lastModifiedBy>
  <cp:revision>1</cp:revision>
  <dcterms:created xsi:type="dcterms:W3CDTF">2019-12-14T08:34:05Z</dcterms:created>
  <dcterms:modified xsi:type="dcterms:W3CDTF">2019-12-14T08:34:05Z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1033-11.2.0.9070</vt:lpwstr>
  </property>
</Properties>
</file>